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
  </p:notesMasterIdLst>
  <p:sldIdLst>
    <p:sldId id="258" r:id="rId2"/>
    <p:sldId id="260" r:id="rId3"/>
    <p:sldId id="259" r:id="rId4"/>
    <p:sldId id="261" r:id="rId5"/>
    <p:sldId id="262" r:id="rId6"/>
    <p:sldId id="263" r:id="rId7"/>
    <p:sldId id="264" r:id="rId8"/>
    <p:sldId id="265"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85608" autoAdjust="0"/>
  </p:normalViewPr>
  <p:slideViewPr>
    <p:cSldViewPr snapToGrid="0">
      <p:cViewPr varScale="1">
        <p:scale>
          <a:sx n="63" d="100"/>
          <a:sy n="63" d="100"/>
        </p:scale>
        <p:origin x="81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2ADD78-5D3E-4C87-981D-5742C185E33C}" type="datetimeFigureOut">
              <a:rPr lang="en-US" smtClean="0"/>
              <a:t>11/28/2020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B1FC6A-0F50-4A3D-B050-5ADE37E38DD0}" type="slidenum">
              <a:rPr lang="en-US" smtClean="0"/>
              <a:t>‹#›</a:t>
            </a:fld>
            <a:endParaRPr lang="en-US"/>
          </a:p>
        </p:txBody>
      </p:sp>
    </p:spTree>
    <p:extLst>
      <p:ext uri="{BB962C8B-B14F-4D97-AF65-F5344CB8AC3E}">
        <p14:creationId xmlns:p14="http://schemas.microsoft.com/office/powerpoint/2010/main" val="1831493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B1FC6A-0F50-4A3D-B050-5ADE37E38DD0}" type="slidenum">
              <a:rPr lang="en-US" smtClean="0"/>
              <a:t>2</a:t>
            </a:fld>
            <a:endParaRPr lang="en-US"/>
          </a:p>
        </p:txBody>
      </p:sp>
    </p:spTree>
    <p:extLst>
      <p:ext uri="{BB962C8B-B14F-4D97-AF65-F5344CB8AC3E}">
        <p14:creationId xmlns:p14="http://schemas.microsoft.com/office/powerpoint/2010/main" val="3662192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20000"/>
              </a:lnSpc>
              <a:spcBef>
                <a:spcPts val="1000"/>
              </a:spcBef>
              <a:spcAft>
                <a:spcPts val="0"/>
              </a:spcAft>
              <a:buClr>
                <a:prstClr val="black"/>
              </a:buClr>
              <a:buSzTx/>
              <a:buFont typeface="Wingdings" panose="05000000000000000000" pitchFamily="2" charset="2"/>
              <a:buChar char="Ø"/>
              <a:tabLst/>
              <a:defRPr/>
            </a:pPr>
            <a:r>
              <a:rPr lang="en-US" dirty="0" smtClean="0">
                <a:latin typeface="Times New Roman" panose="02020603050405020304" pitchFamily="18" charset="0"/>
                <a:cs typeface="Times New Roman" panose="02020603050405020304" pitchFamily="18" charset="0"/>
              </a:rPr>
              <a:t>A</a:t>
            </a:r>
            <a:r>
              <a:rPr lang="en-US" baseline="0" dirty="0" smtClean="0">
                <a:latin typeface="Times New Roman" panose="02020603050405020304" pitchFamily="18" charset="0"/>
                <a:cs typeface="Times New Roman" panose="02020603050405020304" pitchFamily="18" charset="0"/>
              </a:rPr>
              <a:t>ccording to CMS, it is estimated that by 2028, the healthcare costs may reach </a:t>
            </a:r>
            <a:r>
              <a:rPr lang="en-US" b="0" i="0" dirty="0" smtClean="0">
                <a:solidFill>
                  <a:srgbClr val="222222"/>
                </a:solidFill>
                <a:effectLst/>
                <a:latin typeface="Times New Roman" panose="02020603050405020304" pitchFamily="18" charset="0"/>
                <a:cs typeface="Times New Roman" panose="02020603050405020304" pitchFamily="18" charset="0"/>
              </a:rPr>
              <a:t>$6.2 trillion. This</a:t>
            </a:r>
            <a:r>
              <a:rPr lang="en-US" b="0" i="0" baseline="0" dirty="0" smtClean="0">
                <a:solidFill>
                  <a:srgbClr val="222222"/>
                </a:solidFill>
                <a:effectLst/>
                <a:latin typeface="Times New Roman" panose="02020603050405020304" pitchFamily="18" charset="0"/>
                <a:cs typeface="Times New Roman" panose="02020603050405020304" pitchFamily="18" charset="0"/>
              </a:rPr>
              <a:t> will be as a result of several factors such as growth in population, shifting in government policies depending on the competition among the political parties and political stakeholders (</a:t>
            </a:r>
            <a:r>
              <a:rPr kumimoji="0" lang="en-US" sz="1800" b="0" i="0" u="none" strike="noStrike" kern="1200" cap="none" spc="0" normalizeH="0" baseline="0" noProof="0" dirty="0" smtClean="0">
                <a:ln>
                  <a:noFill/>
                </a:ln>
                <a:solidFill>
                  <a:srgbClr val="222222"/>
                </a:solidFill>
                <a:effectLst/>
                <a:uLnTx/>
                <a:uFillTx/>
                <a:latin typeface="Times New Roman" panose="02020603050405020304" pitchFamily="18" charset="0"/>
                <a:ea typeface="+mn-ea"/>
                <a:cs typeface="Times New Roman" panose="02020603050405020304" pitchFamily="18" charset="0"/>
              </a:rPr>
              <a:t>Dickman, Himmelstein, &amp; Woolhandler, 2017)</a:t>
            </a:r>
            <a:r>
              <a:rPr lang="en-US" b="0" i="0" baseline="0" dirty="0" smtClean="0">
                <a:solidFill>
                  <a:srgbClr val="222222"/>
                </a:solidFill>
                <a:effectLst/>
                <a:latin typeface="Times New Roman" panose="02020603050405020304" pitchFamily="18" charset="0"/>
                <a:cs typeface="Times New Roman" panose="02020603050405020304" pitchFamily="18" charset="0"/>
              </a:rPr>
              <a:t>. Therefore, U.S citizens will have to pay the price by paying slightly higher taxes. </a:t>
            </a:r>
          </a:p>
          <a:p>
            <a:pPr marL="228600" marR="0" lvl="0" indent="-228600" algn="l" defTabSz="914400" rtl="0" eaLnBrk="1" fontAlgn="auto" latinLnBrk="0" hangingPunct="1">
              <a:lnSpc>
                <a:spcPct val="120000"/>
              </a:lnSpc>
              <a:spcBef>
                <a:spcPts val="1000"/>
              </a:spcBef>
              <a:spcAft>
                <a:spcPts val="0"/>
              </a:spcAft>
              <a:buClr>
                <a:prstClr val="black"/>
              </a:buClr>
              <a:buSzTx/>
              <a:buFont typeface="Wingdings" panose="05000000000000000000" pitchFamily="2" charset="2"/>
              <a:buChar char="Ø"/>
              <a:tabLst/>
              <a:defRPr/>
            </a:pP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There is a need to note that, the rise in cost of healthcare has greatly been contributed by the need to purchase and upgrade technology in the sector to provide quality services to patients and stay competitive.</a:t>
            </a:r>
          </a:p>
          <a:p>
            <a:pPr marL="171450" indent="-171450">
              <a:buFont typeface="Arial" panose="020B0604020202020204" pitchFamily="34" charset="0"/>
              <a:buChar char="•"/>
            </a:pPr>
            <a:endParaRPr lang="en-US" b="0" i="0" baseline="0" dirty="0" smtClean="0">
              <a:solidFill>
                <a:srgbClr val="222222"/>
              </a:solidFill>
              <a:effectLst/>
              <a:latin typeface="Times New Roman" panose="02020603050405020304" pitchFamily="18" charset="0"/>
              <a:cs typeface="Times New Roman" panose="02020603050405020304" pitchFamily="18" charset="0"/>
            </a:endParaRPr>
          </a:p>
          <a:p>
            <a:r>
              <a:rPr lang="en-US" b="0" i="0" baseline="0" dirty="0" smtClean="0">
                <a:solidFill>
                  <a:srgbClr val="222222"/>
                </a:solidFill>
                <a:effectLst/>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5B1FC6A-0F50-4A3D-B050-5ADE37E38DD0}" type="slidenum">
              <a:rPr lang="en-US" smtClean="0"/>
              <a:t>3</a:t>
            </a:fld>
            <a:endParaRPr lang="en-US"/>
          </a:p>
        </p:txBody>
      </p:sp>
    </p:spTree>
    <p:extLst>
      <p:ext uri="{BB962C8B-B14F-4D97-AF65-F5344CB8AC3E}">
        <p14:creationId xmlns:p14="http://schemas.microsoft.com/office/powerpoint/2010/main" val="3356902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As</a:t>
            </a:r>
            <a:r>
              <a:rPr lang="en-US" baseline="0" dirty="0" smtClean="0"/>
              <a:t> young generation ages, a population in need of health services increases as well. You will note that, the United States has a record of the highest number of people aged 65 and above. Many are the time, older people will have many diagnoses </a:t>
            </a:r>
            <a:r>
              <a:rPr kumimoji="0" lang="en-US" sz="1800" b="0" i="0" u="none" strike="noStrike" kern="1200" cap="all"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(C</a:t>
            </a: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herry</a:t>
            </a:r>
            <a:r>
              <a:rPr kumimoji="0" lang="en-US" sz="1800" b="0" i="0" u="none" strike="noStrike" kern="1200" cap="all"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&amp; J</a:t>
            </a: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acob</a:t>
            </a:r>
            <a:r>
              <a:rPr kumimoji="0" lang="en-US" sz="1800" b="0" i="0" u="none" strike="noStrike" kern="1200" cap="all" spc="0" normalizeH="0" baseline="0" noProof="0" dirty="0" smtClean="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2016)</a:t>
            </a:r>
            <a:r>
              <a:rPr lang="en-US" baseline="0" dirty="0" smtClean="0"/>
              <a:t>. It is required of them to seek treatment more often than they did before.</a:t>
            </a:r>
          </a:p>
          <a:p>
            <a:pPr marL="171450" marR="0" lvl="0" indent="-171450" algn="l" defTabSz="914400" rtl="0" eaLnBrk="1" fontAlgn="auto" latinLnBrk="0" hangingPunct="1">
              <a:lnSpc>
                <a:spcPct val="120000"/>
              </a:lnSpc>
              <a:spcBef>
                <a:spcPts val="1000"/>
              </a:spcBef>
              <a:spcAft>
                <a:spcPts val="0"/>
              </a:spcAft>
              <a:buClr>
                <a:prstClr val="black"/>
              </a:buClr>
              <a:buSzTx/>
              <a:buFont typeface="Arial" panose="020B0604020202020204" pitchFamily="34" charset="0"/>
              <a:buChar char="•"/>
              <a:tabLst/>
              <a:defRPr/>
            </a:pPr>
            <a:r>
              <a:rPr lang="en-US" baseline="0" dirty="0" smtClean="0"/>
              <a:t>Moreover, the nursing workforce is as well aging. A survey conducted by </a:t>
            </a: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Centers for Medicare and Medicaid services (CMS) shows that approximately 1 million registered nurses aged above 50 years are likely to retire in the next 10-15years. This has been happening over the years posing a continuous shortage of nurses over the years (</a:t>
            </a:r>
            <a:r>
              <a:rPr kumimoji="0" lang="en-US" sz="1800" b="0" i="0" u="none" strike="noStrike" kern="1200" cap="none" spc="0" normalizeH="0" baseline="0" noProof="0" dirty="0" smtClean="0">
                <a:ln>
                  <a:noFill/>
                </a:ln>
                <a:solidFill>
                  <a:srgbClr val="222222"/>
                </a:solidFill>
                <a:effectLst/>
                <a:uLnTx/>
                <a:uFillTx/>
                <a:latin typeface="Times New Roman" panose="02020603050405020304" pitchFamily="18" charset="0"/>
                <a:ea typeface="+mn-ea"/>
                <a:cs typeface="Times New Roman" panose="02020603050405020304" pitchFamily="18" charset="0"/>
              </a:rPr>
              <a:t>Dickman, Himmelstein, &amp; Woolhandler, 2017)</a:t>
            </a:r>
            <a:r>
              <a:rPr kumimoji="0" lang="en-US" sz="1800" b="0"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lang="en-US" dirty="0"/>
          </a:p>
        </p:txBody>
      </p:sp>
      <p:sp>
        <p:nvSpPr>
          <p:cNvPr id="4" name="Slide Number Placeholder 3"/>
          <p:cNvSpPr>
            <a:spLocks noGrp="1"/>
          </p:cNvSpPr>
          <p:nvPr>
            <p:ph type="sldNum" sz="quarter" idx="10"/>
          </p:nvPr>
        </p:nvSpPr>
        <p:spPr/>
        <p:txBody>
          <a:bodyPr/>
          <a:lstStyle/>
          <a:p>
            <a:fld id="{C5B1FC6A-0F50-4A3D-B050-5ADE37E38DD0}" type="slidenum">
              <a:rPr lang="en-US" smtClean="0"/>
              <a:t>4</a:t>
            </a:fld>
            <a:endParaRPr lang="en-US"/>
          </a:p>
        </p:txBody>
      </p:sp>
    </p:spTree>
    <p:extLst>
      <p:ext uri="{BB962C8B-B14F-4D97-AF65-F5344CB8AC3E}">
        <p14:creationId xmlns:p14="http://schemas.microsoft.com/office/powerpoint/2010/main" val="1184429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B1FC6A-0F50-4A3D-B050-5ADE37E38DD0}" type="slidenum">
              <a:rPr lang="en-US" smtClean="0"/>
              <a:t>5</a:t>
            </a:fld>
            <a:endParaRPr lang="en-US"/>
          </a:p>
        </p:txBody>
      </p:sp>
    </p:spTree>
    <p:extLst>
      <p:ext uri="{BB962C8B-B14F-4D97-AF65-F5344CB8AC3E}">
        <p14:creationId xmlns:p14="http://schemas.microsoft.com/office/powerpoint/2010/main" val="567789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In this case, patients</a:t>
            </a:r>
            <a:r>
              <a:rPr lang="en-US" baseline="0" dirty="0" smtClean="0"/>
              <a:t> can access safety records as well as satisfaction rates about any hospital. It has been made possible by the United States Department Of Health and Human Services (</a:t>
            </a:r>
            <a:r>
              <a:rPr lang="en-US" sz="1200" cap="none" dirty="0" smtClean="0">
                <a:solidFill>
                  <a:srgbClr val="222222"/>
                </a:solidFill>
                <a:latin typeface="Times New Roman" panose="02020603050405020304" pitchFamily="18" charset="0"/>
                <a:cs typeface="Times New Roman" panose="02020603050405020304" pitchFamily="18" charset="0"/>
              </a:rPr>
              <a:t>Obama, 2016)</a:t>
            </a:r>
            <a:r>
              <a:rPr lang="en-US" baseline="0" dirty="0" smtClean="0"/>
              <a:t>. </a:t>
            </a:r>
          </a:p>
          <a:p>
            <a:pPr marL="171450" indent="-171450">
              <a:buFont typeface="Arial" panose="020B0604020202020204" pitchFamily="34" charset="0"/>
              <a:buChar char="•"/>
            </a:pPr>
            <a:r>
              <a:rPr lang="en-US" baseline="0" dirty="0" smtClean="0"/>
              <a:t>The access to such information is drastically changing the health care delivery as nurses’ roles are improving. </a:t>
            </a:r>
          </a:p>
          <a:p>
            <a:pPr marL="171450" indent="-171450">
              <a:buFont typeface="Arial" panose="020B0604020202020204" pitchFamily="34" charset="0"/>
              <a:buChar char="•"/>
            </a:pPr>
            <a:r>
              <a:rPr lang="en-US" baseline="0" dirty="0" smtClean="0"/>
              <a:t>Moreover, it is important to note that, other healthcare experts are as well relying on nurses to screen any potential risk that is probably to occur in the system and avoid mistakes.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C5B1FC6A-0F50-4A3D-B050-5ADE37E38DD0}" type="slidenum">
              <a:rPr lang="en-US" smtClean="0"/>
              <a:t>6</a:t>
            </a:fld>
            <a:endParaRPr lang="en-US"/>
          </a:p>
        </p:txBody>
      </p:sp>
    </p:spTree>
    <p:extLst>
      <p:ext uri="{BB962C8B-B14F-4D97-AF65-F5344CB8AC3E}">
        <p14:creationId xmlns:p14="http://schemas.microsoft.com/office/powerpoint/2010/main" val="374177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20000"/>
              </a:lnSpc>
              <a:spcBef>
                <a:spcPts val="1000"/>
              </a:spcBef>
              <a:spcAft>
                <a:spcPts val="0"/>
              </a:spcAft>
              <a:buClr>
                <a:prstClr val="black"/>
              </a:buClr>
              <a:buSzTx/>
              <a:buFont typeface="Arial" panose="020B0604020202020204" pitchFamily="34" charset="0"/>
              <a:buChar char="•"/>
              <a:tabLst/>
              <a:defRPr/>
            </a:pPr>
            <a:r>
              <a:rPr lang="en-US" dirty="0" smtClean="0"/>
              <a:t>With the</a:t>
            </a:r>
            <a:r>
              <a:rPr lang="en-US" baseline="0" dirty="0" smtClean="0"/>
              <a:t> advancements in technology, there are different innovations like more sophisticated patient simulators and remote monitoring gadgets which are being supplied in hospitals (</a:t>
            </a:r>
            <a:r>
              <a:rPr kumimoji="0" lang="en-US" sz="1800" b="0" i="0" u="none" strike="noStrike" kern="1200" cap="none" spc="0" normalizeH="0" baseline="0" noProof="0" dirty="0" smtClean="0">
                <a:ln>
                  <a:noFill/>
                </a:ln>
                <a:solidFill>
                  <a:srgbClr val="222222"/>
                </a:solidFill>
                <a:effectLst/>
                <a:uLnTx/>
                <a:uFillTx/>
                <a:latin typeface="Times New Roman" panose="02020603050405020304" pitchFamily="18" charset="0"/>
                <a:ea typeface="+mn-ea"/>
                <a:cs typeface="Times New Roman" panose="02020603050405020304" pitchFamily="18" charset="0"/>
              </a:rPr>
              <a:t>Dickman, Himmelstein, &amp; Woolhandler, 2017).</a:t>
            </a:r>
            <a:r>
              <a:rPr lang="en-US" baseline="0" dirty="0" smtClean="0"/>
              <a:t>They record health information electronically ensuring it is in disposal to patients. </a:t>
            </a:r>
          </a:p>
          <a:p>
            <a:pPr marL="171450" indent="-171450">
              <a:buFont typeface="Arial" panose="020B0604020202020204" pitchFamily="34" charset="0"/>
              <a:buChar char="•"/>
            </a:pPr>
            <a:r>
              <a:rPr lang="en-US" baseline="0" dirty="0" smtClean="0"/>
              <a:t>The apps give an alert to nurses in critical times especially when a nurse is running late during a treatment procedure. </a:t>
            </a:r>
          </a:p>
          <a:p>
            <a:pPr marL="171450" indent="-171450">
              <a:buFont typeface="Arial" panose="020B0604020202020204" pitchFamily="34" charset="0"/>
              <a:buChar char="•"/>
            </a:pPr>
            <a:r>
              <a:rPr lang="en-US" dirty="0" smtClean="0"/>
              <a:t>The overall advancement</a:t>
            </a:r>
            <a:r>
              <a:rPr lang="en-US" baseline="0" dirty="0" smtClean="0"/>
              <a:t> and access to technology is (and will) continue improving the abilities of nurses to delivery quality services since technology is undergoing vital changes over the years. </a:t>
            </a:r>
            <a:endParaRPr lang="en-US" dirty="0"/>
          </a:p>
        </p:txBody>
      </p:sp>
      <p:sp>
        <p:nvSpPr>
          <p:cNvPr id="4" name="Slide Number Placeholder 3"/>
          <p:cNvSpPr>
            <a:spLocks noGrp="1"/>
          </p:cNvSpPr>
          <p:nvPr>
            <p:ph type="sldNum" sz="quarter" idx="10"/>
          </p:nvPr>
        </p:nvSpPr>
        <p:spPr/>
        <p:txBody>
          <a:bodyPr/>
          <a:lstStyle/>
          <a:p>
            <a:fld id="{C5B1FC6A-0F50-4A3D-B050-5ADE37E38DD0}" type="slidenum">
              <a:rPr lang="en-US" smtClean="0"/>
              <a:t>7</a:t>
            </a:fld>
            <a:endParaRPr lang="en-US"/>
          </a:p>
        </p:txBody>
      </p:sp>
    </p:spTree>
    <p:extLst>
      <p:ext uri="{BB962C8B-B14F-4D97-AF65-F5344CB8AC3E}">
        <p14:creationId xmlns:p14="http://schemas.microsoft.com/office/powerpoint/2010/main" val="33973861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11/28/2020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11/28/2020</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5109183"/>
          </a:xfrm>
        </p:spPr>
        <p:txBody>
          <a:bodyPr>
            <a:normAutofit/>
          </a:bodyPr>
          <a:lstStyle/>
          <a:p>
            <a:r>
              <a:rPr lang="en-US" sz="2800" dirty="0" smtClean="0">
                <a:latin typeface="Times New Roman" panose="02020603050405020304" pitchFamily="18" charset="0"/>
                <a:cs typeface="Times New Roman" panose="02020603050405020304" pitchFamily="18" charset="0"/>
              </a:rPr>
              <a:t>U.S. HEALTHCARE </a:t>
            </a:r>
            <a:r>
              <a:rPr lang="en-US" sz="2800" dirty="0" smtClean="0">
                <a:latin typeface="Times New Roman" panose="02020603050405020304" pitchFamily="18" charset="0"/>
                <a:cs typeface="Times New Roman" panose="02020603050405020304" pitchFamily="18" charset="0"/>
              </a:rPr>
              <a:t>SYSTEM</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Interview with a Registered nurse</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4198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697666"/>
          </a:xfrm>
        </p:spPr>
        <p:txBody>
          <a:bodyPr>
            <a:normAutofit fontScale="90000"/>
          </a:bodyPr>
          <a:lstStyle/>
          <a:p>
            <a:pPr algn="l"/>
            <a:r>
              <a:rPr lang="en-US" sz="2400" dirty="0"/>
              <a:t>What are the major problems with the U.S. health care system today, from your perspective?</a:t>
            </a:r>
            <a:endParaRPr lang="en-US" sz="2400" dirty="0"/>
          </a:p>
        </p:txBody>
      </p:sp>
      <p:sp>
        <p:nvSpPr>
          <p:cNvPr id="3" name="Content Placeholder 2"/>
          <p:cNvSpPr>
            <a:spLocks noGrp="1"/>
          </p:cNvSpPr>
          <p:nvPr>
            <p:ph sz="quarter" idx="13"/>
          </p:nvPr>
        </p:nvSpPr>
        <p:spPr>
          <a:xfrm>
            <a:off x="913774" y="1316182"/>
            <a:ext cx="10363826" cy="5907577"/>
          </a:xfrm>
        </p:spPr>
        <p:txBody>
          <a:bodyPr>
            <a:noAutofit/>
          </a:bodyPr>
          <a:lstStyle/>
          <a:p>
            <a:pPr>
              <a:lnSpc>
                <a:spcPct val="107000"/>
              </a:lnSpc>
              <a:spcBef>
                <a:spcPts val="0"/>
              </a:spcBef>
              <a:spcAft>
                <a:spcPts val="800"/>
              </a:spcAft>
            </a:pPr>
            <a:r>
              <a:rPr lang="en-US" sz="1800" cap="none" dirty="0" smtClean="0">
                <a:latin typeface="Times New Roman" panose="02020603050405020304" pitchFamily="18" charset="0"/>
                <a:cs typeface="Times New Roman" panose="02020603050405020304" pitchFamily="18" charset="0"/>
              </a:rPr>
              <a:t>From where I sit, there are numerous problems with the U.S health care system </a:t>
            </a:r>
          </a:p>
          <a:p>
            <a:r>
              <a:rPr lang="en-US" sz="1800" cap="none" dirty="0" smtClean="0">
                <a:latin typeface="Times New Roman" panose="02020603050405020304" pitchFamily="18" charset="0"/>
                <a:cs typeface="Times New Roman" panose="02020603050405020304" pitchFamily="18" charset="0"/>
              </a:rPr>
              <a:t>The </a:t>
            </a:r>
            <a:r>
              <a:rPr lang="en-US" sz="1800" cap="none" dirty="0" smtClean="0">
                <a:latin typeface="Times New Roman" panose="02020603050405020304" pitchFamily="18" charset="0"/>
                <a:cs typeface="Times New Roman" panose="02020603050405020304" pitchFamily="18" charset="0"/>
              </a:rPr>
              <a:t>healthcare sector is continuously going through struggles and challenges. The sector finds it difficult to cope up with new emerging issues. Most importantly, issues which were never dealt with the previous years have been carried forward to present days which is overburdening the healthcare organizations to manage the emerging cases</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(C</a:t>
            </a:r>
            <a:r>
              <a:rPr lang="en-US" sz="1800" cap="none"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herry</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&amp; J</a:t>
            </a:r>
            <a:r>
              <a:rPr lang="en-US" sz="1800" cap="none"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acob</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2016</a:t>
            </a:r>
            <a:r>
              <a:rPr lang="en-US" sz="18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r>
              <a:rPr lang="en-US" sz="1800" cap="none" dirty="0" smtClean="0">
                <a:latin typeface="Times New Roman" panose="02020603050405020304" pitchFamily="18" charset="0"/>
                <a:cs typeface="Times New Roman" panose="02020603050405020304" pitchFamily="18" charset="0"/>
              </a:rPr>
              <a:t>.  </a:t>
            </a:r>
            <a:endParaRPr lang="en-US" sz="1800" cap="none" dirty="0">
              <a:latin typeface="Times New Roman" panose="02020603050405020304" pitchFamily="18" charset="0"/>
              <a:cs typeface="Times New Roman" panose="02020603050405020304" pitchFamily="18" charset="0"/>
            </a:endParaRPr>
          </a:p>
          <a:p>
            <a:r>
              <a:rPr lang="en-US" sz="1800" cap="none" dirty="0" smtClean="0">
                <a:latin typeface="Times New Roman" panose="02020603050405020304" pitchFamily="18" charset="0"/>
                <a:cs typeface="Times New Roman" panose="02020603050405020304" pitchFamily="18" charset="0"/>
              </a:rPr>
              <a:t>It is unquestionable the United States has the best healthcare system globally. However, a deep understanding of how to improve the sector for a better future has been the greatest question as pending challenges have continuously affected its service delivery. </a:t>
            </a:r>
          </a:p>
          <a:p>
            <a:r>
              <a:rPr lang="en-US" sz="1800" cap="none" dirty="0" smtClean="0">
                <a:latin typeface="Times New Roman" panose="02020603050405020304" pitchFamily="18" charset="0"/>
                <a:cs typeface="Times New Roman" panose="02020603050405020304" pitchFamily="18" charset="0"/>
              </a:rPr>
              <a:t>Over the years, enforcing and implementing of different factors has been one of the major tasks handled by the government to change and improve the healthcare.</a:t>
            </a:r>
          </a:p>
        </p:txBody>
      </p:sp>
    </p:spTree>
    <p:extLst>
      <p:ext uri="{BB962C8B-B14F-4D97-AF65-F5344CB8AC3E}">
        <p14:creationId xmlns:p14="http://schemas.microsoft.com/office/powerpoint/2010/main" val="959817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1105319"/>
            <a:ext cx="10364451" cy="1698171"/>
          </a:xfrm>
        </p:spPr>
        <p:txBody>
          <a:bodyPr>
            <a:normAutofit/>
          </a:bodyPr>
          <a:lstStyle/>
          <a:p>
            <a:pPr algn="l"/>
            <a:r>
              <a:rPr lang="en-US" sz="2400" cap="none" dirty="0" smtClean="0">
                <a:latin typeface="Times New Roman" panose="02020603050405020304" pitchFamily="18" charset="0"/>
                <a:cs typeface="Times New Roman" panose="02020603050405020304" pitchFamily="18" charset="0"/>
              </a:rPr>
              <a:t>Increased Healthcare Costs</a:t>
            </a:r>
            <a:endParaRPr lang="en-US" sz="2400"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a:xfrm>
            <a:off x="913775" y="2713055"/>
            <a:ext cx="10363826" cy="3516923"/>
          </a:xfrm>
        </p:spPr>
        <p:txBody>
          <a:bodyPr>
            <a:normAutofit/>
          </a:bodyPr>
          <a:lstStyle/>
          <a:p>
            <a:pPr>
              <a:buFont typeface="Wingdings" panose="05000000000000000000" pitchFamily="2" charset="2"/>
              <a:buChar char="Ø"/>
            </a:pPr>
            <a:r>
              <a:rPr lang="en-US" sz="1800" cap="none" dirty="0" smtClean="0">
                <a:latin typeface="Times New Roman" panose="02020603050405020304" pitchFamily="18" charset="0"/>
                <a:cs typeface="Times New Roman" panose="02020603050405020304" pitchFamily="18" charset="0"/>
              </a:rPr>
              <a:t>Centers for Medicare and Medicaid services (CMS) have provided surveys that the country’s national health spending has continuously increased at an average rate of 5.4% annually</a:t>
            </a:r>
            <a:r>
              <a:rPr lang="en-US" sz="1800" cap="none" dirty="0">
                <a:solidFill>
                  <a:srgbClr val="222222"/>
                </a:solidFill>
                <a:latin typeface="Times New Roman" panose="02020603050405020304" pitchFamily="18" charset="0"/>
                <a:cs typeface="Times New Roman" panose="02020603050405020304" pitchFamily="18" charset="0"/>
              </a:rPr>
              <a:t> </a:t>
            </a:r>
            <a:r>
              <a:rPr lang="en-US" sz="1800" cap="none" dirty="0" smtClean="0">
                <a:solidFill>
                  <a:srgbClr val="222222"/>
                </a:solidFill>
                <a:latin typeface="Times New Roman" panose="02020603050405020304" pitchFamily="18" charset="0"/>
                <a:cs typeface="Times New Roman" panose="02020603050405020304" pitchFamily="18" charset="0"/>
              </a:rPr>
              <a:t>(Dickman, </a:t>
            </a:r>
            <a:r>
              <a:rPr lang="en-US" sz="1800" cap="none" dirty="0">
                <a:solidFill>
                  <a:srgbClr val="222222"/>
                </a:solidFill>
                <a:latin typeface="Times New Roman" panose="02020603050405020304" pitchFamily="18" charset="0"/>
                <a:cs typeface="Times New Roman" panose="02020603050405020304" pitchFamily="18" charset="0"/>
              </a:rPr>
              <a:t>Himmelstein, </a:t>
            </a:r>
            <a:r>
              <a:rPr lang="en-US" sz="1800" cap="none" dirty="0" smtClean="0">
                <a:solidFill>
                  <a:srgbClr val="222222"/>
                </a:solidFill>
                <a:latin typeface="Times New Roman" panose="02020603050405020304" pitchFamily="18" charset="0"/>
                <a:cs typeface="Times New Roman" panose="02020603050405020304" pitchFamily="18" charset="0"/>
              </a:rPr>
              <a:t>&amp; </a:t>
            </a:r>
            <a:r>
              <a:rPr lang="en-US" sz="1800" cap="none" dirty="0">
                <a:solidFill>
                  <a:srgbClr val="222222"/>
                </a:solidFill>
                <a:latin typeface="Times New Roman" panose="02020603050405020304" pitchFamily="18" charset="0"/>
                <a:cs typeface="Times New Roman" panose="02020603050405020304" pitchFamily="18" charset="0"/>
              </a:rPr>
              <a:t>Woolhandler, </a:t>
            </a:r>
            <a:r>
              <a:rPr lang="en-US" sz="1800" cap="none" dirty="0" smtClean="0">
                <a:solidFill>
                  <a:srgbClr val="222222"/>
                </a:solidFill>
                <a:latin typeface="Times New Roman" panose="02020603050405020304" pitchFamily="18" charset="0"/>
                <a:cs typeface="Times New Roman" panose="02020603050405020304" pitchFamily="18" charset="0"/>
              </a:rPr>
              <a:t>2017).</a:t>
            </a:r>
            <a:endParaRPr lang="en-US" sz="1800" cap="none"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800" cap="none" dirty="0" smtClean="0">
                <a:latin typeface="Times New Roman" panose="02020603050405020304" pitchFamily="18" charset="0"/>
                <a:cs typeface="Times New Roman" panose="02020603050405020304" pitchFamily="18" charset="0"/>
              </a:rPr>
              <a:t>Considering the current pandemic, COVID-19, there have been a need to increase cost of healthcare. There is a need to undertake tests and treatment procedures for the virus which has in turn lead to high healthcare cost regardless of a patient’s health insurance status.</a:t>
            </a:r>
          </a:p>
          <a:p>
            <a:pPr>
              <a:buFont typeface="Wingdings" panose="05000000000000000000" pitchFamily="2" charset="2"/>
              <a:buChar char="Ø"/>
            </a:pPr>
            <a:r>
              <a:rPr lang="en-US" sz="1800" cap="none" dirty="0" smtClean="0">
                <a:latin typeface="Times New Roman" panose="02020603050405020304" pitchFamily="18" charset="0"/>
                <a:cs typeface="Times New Roman" panose="02020603050405020304" pitchFamily="18" charset="0"/>
              </a:rPr>
              <a:t>This has posed a great challenge to the sector as few patients are visiting hospitals and clinics. This is resulting to a low revenue growth. </a:t>
            </a:r>
            <a:endParaRPr lang="en-US" sz="18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2109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cap="none" dirty="0">
                <a:latin typeface="Times New Roman" panose="02020603050405020304" pitchFamily="18" charset="0"/>
                <a:cs typeface="Times New Roman" panose="02020603050405020304" pitchFamily="18" charset="0"/>
              </a:rPr>
              <a:t>S</a:t>
            </a:r>
            <a:r>
              <a:rPr lang="en-US" sz="2400" cap="none" dirty="0" smtClean="0">
                <a:latin typeface="Times New Roman" panose="02020603050405020304" pitchFamily="18" charset="0"/>
                <a:cs typeface="Times New Roman" panose="02020603050405020304" pitchFamily="18" charset="0"/>
              </a:rPr>
              <a:t>hortage of physicians</a:t>
            </a:r>
            <a:endParaRPr lang="en-US" sz="2400"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p:txBody>
          <a:bodyPr>
            <a:normAutofit/>
          </a:bodyPr>
          <a:lstStyle/>
          <a:p>
            <a:r>
              <a:rPr lang="en-US" sz="1800" cap="none" dirty="0" smtClean="0">
                <a:latin typeface="Times New Roman" panose="02020603050405020304" pitchFamily="18" charset="0"/>
                <a:cs typeface="Times New Roman" panose="02020603050405020304" pitchFamily="18" charset="0"/>
              </a:rPr>
              <a:t>Healthcare sector has been undersupplied with nurses over the years. </a:t>
            </a:r>
          </a:p>
          <a:p>
            <a:r>
              <a:rPr lang="en-US" sz="1800" cap="none" dirty="0" smtClean="0">
                <a:latin typeface="Times New Roman" panose="02020603050405020304" pitchFamily="18" charset="0"/>
                <a:cs typeface="Times New Roman" panose="02020603050405020304" pitchFamily="18" charset="0"/>
              </a:rPr>
              <a:t>In the year 2016, it was estimated there was a shortage of around 6 percent of the expected workforce in the healthcare</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(C</a:t>
            </a:r>
            <a:r>
              <a:rPr lang="en-US" sz="1800" cap="none"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herry</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&amp; J</a:t>
            </a:r>
            <a:r>
              <a:rPr lang="en-US" sz="1800" cap="none"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acob</a:t>
            </a:r>
            <a:r>
              <a:rPr lang="en-US" sz="1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2016</a:t>
            </a:r>
            <a:r>
              <a:rPr lang="en-US" sz="18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r>
              <a:rPr lang="en-US" sz="1800" cap="none" dirty="0" smtClean="0">
                <a:solidFill>
                  <a:prstClr val="black"/>
                </a:solidFill>
                <a:latin typeface="Times New Roman" panose="02020603050405020304" pitchFamily="18" charset="0"/>
                <a:cs typeface="Times New Roman" panose="02020603050405020304" pitchFamily="18" charset="0"/>
              </a:rPr>
              <a:t>.</a:t>
            </a:r>
            <a:endParaRPr lang="en-US" sz="1800" cap="none" dirty="0" smtClean="0">
              <a:latin typeface="Times New Roman" panose="02020603050405020304" pitchFamily="18" charset="0"/>
              <a:cs typeface="Times New Roman" panose="02020603050405020304" pitchFamily="18" charset="0"/>
            </a:endParaRPr>
          </a:p>
          <a:p>
            <a:r>
              <a:rPr lang="en-US" sz="1800" cap="none" dirty="0" smtClean="0">
                <a:latin typeface="Times New Roman" panose="02020603050405020304" pitchFamily="18" charset="0"/>
                <a:cs typeface="Times New Roman" panose="02020603050405020304" pitchFamily="18" charset="0"/>
              </a:rPr>
              <a:t>The shortage is as a result of increased aging population including the nurses. This demands recruitment of additional nurses to cater for the rising need for healthcare services. </a:t>
            </a:r>
          </a:p>
          <a:p>
            <a:r>
              <a:rPr lang="en-US" sz="1800" cap="none" dirty="0" smtClean="0">
                <a:latin typeface="Times New Roman" panose="02020603050405020304" pitchFamily="18" charset="0"/>
                <a:cs typeface="Times New Roman" panose="02020603050405020304" pitchFamily="18" charset="0"/>
              </a:rPr>
              <a:t>For that reason, there is need to close the gap by registering more nurses to the projected 2 million full-time registered nurses by the end of year 2020. </a:t>
            </a:r>
            <a:endParaRPr lang="en-US" sz="18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0727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dirty="0"/>
              <a:t>.What major trends do you see occurring in the health care system in the next 5 to 10 years?</a:t>
            </a:r>
            <a:endParaRPr lang="en-US" sz="2400" dirty="0"/>
          </a:p>
        </p:txBody>
      </p:sp>
      <p:sp>
        <p:nvSpPr>
          <p:cNvPr id="3" name="Content Placeholder 2"/>
          <p:cNvSpPr>
            <a:spLocks noGrp="1"/>
          </p:cNvSpPr>
          <p:nvPr>
            <p:ph sz="quarter" idx="13"/>
          </p:nvPr>
        </p:nvSpPr>
        <p:spPr>
          <a:xfrm>
            <a:off x="913774" y="1920240"/>
            <a:ext cx="10363826" cy="5196840"/>
          </a:xfrm>
        </p:spPr>
        <p:txBody>
          <a:bodyPr>
            <a:normAutofit/>
          </a:bodyPr>
          <a:lstStyle/>
          <a:p>
            <a:r>
              <a:rPr lang="en-US" sz="1800" cap="none" dirty="0" smtClean="0">
                <a:latin typeface="Times New Roman" panose="02020603050405020304" pitchFamily="18" charset="0"/>
                <a:cs typeface="Times New Roman" panose="02020603050405020304" pitchFamily="18" charset="0"/>
              </a:rPr>
              <a:t>Even with the challenges facing the healthcare system, there is a variety of changes expected to ensure citizens receive quality services. </a:t>
            </a:r>
          </a:p>
          <a:p>
            <a:r>
              <a:rPr lang="en-US" sz="1800" cap="none" dirty="0" smtClean="0">
                <a:latin typeface="Times New Roman" panose="02020603050405020304" pitchFamily="18" charset="0"/>
                <a:cs typeface="Times New Roman" panose="02020603050405020304" pitchFamily="18" charset="0"/>
              </a:rPr>
              <a:t>The role of nurses is continuously growing and evolving. This is equipping them with the need to acquire the latest information as it is at their disposal to allow patients to access satisfactory healthcare.</a:t>
            </a:r>
          </a:p>
          <a:p>
            <a:r>
              <a:rPr lang="en-US" sz="1800" cap="none" dirty="0" smtClean="0">
                <a:latin typeface="Times New Roman" panose="02020603050405020304" pitchFamily="18" charset="0"/>
                <a:cs typeface="Times New Roman" panose="02020603050405020304" pitchFamily="18" charset="0"/>
              </a:rPr>
              <a:t>For a fact, health care constantly changes as new challenges crop up. Nurses are finding themselves leading towards the new trends to ensure the system services the intended patient effectively. </a:t>
            </a:r>
          </a:p>
          <a:p>
            <a:r>
              <a:rPr lang="en-US" sz="1800" cap="none" dirty="0" smtClean="0">
                <a:latin typeface="Times New Roman" panose="02020603050405020304" pitchFamily="18" charset="0"/>
                <a:cs typeface="Times New Roman" panose="02020603050405020304" pitchFamily="18" charset="0"/>
              </a:rPr>
              <a:t>There is a variety of trends I see occurring in the healthcare system in 5-10 years which include; Quality Initiatives And Patient Outcome as well as technology among many other. </a:t>
            </a:r>
          </a:p>
        </p:txBody>
      </p:sp>
    </p:spTree>
    <p:extLst>
      <p:ext uri="{BB962C8B-B14F-4D97-AF65-F5344CB8AC3E}">
        <p14:creationId xmlns:p14="http://schemas.microsoft.com/office/powerpoint/2010/main" val="2318549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cap="none" dirty="0">
                <a:solidFill>
                  <a:prstClr val="black"/>
                </a:solidFill>
                <a:latin typeface="Times New Roman" panose="02020603050405020304" pitchFamily="18" charset="0"/>
                <a:ea typeface="+mn-ea"/>
                <a:cs typeface="Times New Roman" panose="02020603050405020304" pitchFamily="18" charset="0"/>
              </a:rPr>
              <a:t>Quality Initiatives And Patient Outcome</a:t>
            </a:r>
            <a:endParaRPr lang="en-US" sz="2400" dirty="0"/>
          </a:p>
        </p:txBody>
      </p:sp>
      <p:sp>
        <p:nvSpPr>
          <p:cNvPr id="3" name="Content Placeholder 2"/>
          <p:cNvSpPr>
            <a:spLocks noGrp="1"/>
          </p:cNvSpPr>
          <p:nvPr>
            <p:ph sz="quarter" idx="13"/>
          </p:nvPr>
        </p:nvSpPr>
        <p:spPr/>
        <p:txBody>
          <a:bodyPr>
            <a:normAutofit/>
          </a:bodyPr>
          <a:lstStyle/>
          <a:p>
            <a:r>
              <a:rPr lang="en-US" sz="1800" cap="none" dirty="0" smtClean="0">
                <a:latin typeface="Times New Roman" panose="02020603050405020304" pitchFamily="18" charset="0"/>
                <a:cs typeface="Times New Roman" panose="02020603050405020304" pitchFamily="18" charset="0"/>
              </a:rPr>
              <a:t>According to a recent research, it has shown that there is an improved patient outcome when caregivers deliver quality care</a:t>
            </a:r>
            <a:r>
              <a:rPr lang="en-US" sz="1800" cap="none" dirty="0">
                <a:solidFill>
                  <a:srgbClr val="222222"/>
                </a:solidFill>
                <a:latin typeface="Times New Roman" panose="02020603050405020304" pitchFamily="18" charset="0"/>
                <a:cs typeface="Times New Roman" panose="02020603050405020304" pitchFamily="18" charset="0"/>
              </a:rPr>
              <a:t> </a:t>
            </a:r>
            <a:r>
              <a:rPr lang="en-US" sz="1800" cap="none" dirty="0" smtClean="0">
                <a:solidFill>
                  <a:srgbClr val="222222"/>
                </a:solidFill>
                <a:latin typeface="Times New Roman" panose="02020603050405020304" pitchFamily="18" charset="0"/>
                <a:cs typeface="Times New Roman" panose="02020603050405020304" pitchFamily="18" charset="0"/>
              </a:rPr>
              <a:t>(Obama, 2016).</a:t>
            </a:r>
            <a:endParaRPr lang="en-US" sz="1800" cap="none" dirty="0">
              <a:latin typeface="Times New Roman" panose="02020603050405020304" pitchFamily="18" charset="0"/>
              <a:cs typeface="Times New Roman" panose="02020603050405020304" pitchFamily="18" charset="0"/>
            </a:endParaRPr>
          </a:p>
          <a:p>
            <a:r>
              <a:rPr lang="en-US" sz="1800" cap="none" dirty="0" smtClean="0">
                <a:latin typeface="Times New Roman" panose="02020603050405020304" pitchFamily="18" charset="0"/>
                <a:cs typeface="Times New Roman" panose="02020603050405020304" pitchFamily="18" charset="0"/>
              </a:rPr>
              <a:t>The newly introduced initiative “pay-for-performance initiative” has proven to be a key contributor to a better and quality healthcare. It is seen to be the future for the sector when it comes to interaction and service delivery to patients. </a:t>
            </a:r>
          </a:p>
          <a:p>
            <a:r>
              <a:rPr lang="en-US" sz="1800" cap="none" dirty="0" smtClean="0">
                <a:latin typeface="Times New Roman" panose="02020603050405020304" pitchFamily="18" charset="0"/>
                <a:cs typeface="Times New Roman" panose="02020603050405020304" pitchFamily="18" charset="0"/>
              </a:rPr>
              <a:t>Nurses are highly considered in changes taking place in the U.S healthcare system. They are becoming a source of partnership since programs like Affordable Care Act is focusing on an improved and sustainable patient outcome. </a:t>
            </a:r>
            <a:endParaRPr lang="en-US" sz="18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1579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cap="none" dirty="0" smtClean="0">
                <a:solidFill>
                  <a:prstClr val="black"/>
                </a:solidFill>
                <a:latin typeface="Times New Roman" panose="02020603050405020304" pitchFamily="18" charset="0"/>
                <a:ea typeface="+mn-ea"/>
                <a:cs typeface="Times New Roman" panose="02020603050405020304" pitchFamily="18" charset="0"/>
              </a:rPr>
              <a:t>Technological improvement</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p:txBody>
          <a:bodyPr>
            <a:normAutofit/>
          </a:bodyPr>
          <a:lstStyle/>
          <a:p>
            <a:r>
              <a:rPr lang="en-US" sz="1800" cap="none" dirty="0" smtClean="0">
                <a:latin typeface="Times New Roman" panose="02020603050405020304" pitchFamily="18" charset="0"/>
                <a:cs typeface="Times New Roman" panose="02020603050405020304" pitchFamily="18" charset="0"/>
              </a:rPr>
              <a:t>Growth of technology in healthcare is moving rapidly a situation that is motivating nurses to be up to date with the advancements.</a:t>
            </a:r>
          </a:p>
          <a:p>
            <a:pPr>
              <a:buClr>
                <a:prstClr val="black"/>
              </a:buClr>
            </a:pPr>
            <a:r>
              <a:rPr lang="en-US" sz="1800" cap="none" dirty="0" smtClean="0">
                <a:latin typeface="Times New Roman" panose="02020603050405020304" pitchFamily="18" charset="0"/>
                <a:cs typeface="Times New Roman" panose="02020603050405020304" pitchFamily="18" charset="0"/>
              </a:rPr>
              <a:t> The text apps among other electronic communication tools are continuously helping nurses to respond effectively to patients (</a:t>
            </a:r>
            <a:r>
              <a:rPr lang="en-US" sz="1800" cap="none" dirty="0" smtClean="0">
                <a:solidFill>
                  <a:srgbClr val="222222"/>
                </a:solidFill>
                <a:latin typeface="Times New Roman" panose="02020603050405020304" pitchFamily="18" charset="0"/>
                <a:cs typeface="Times New Roman" panose="02020603050405020304" pitchFamily="18" charset="0"/>
              </a:rPr>
              <a:t>Dickman</a:t>
            </a:r>
            <a:r>
              <a:rPr lang="en-US" sz="1800" cap="none" dirty="0">
                <a:solidFill>
                  <a:srgbClr val="222222"/>
                </a:solidFill>
                <a:latin typeface="Times New Roman" panose="02020603050405020304" pitchFamily="18" charset="0"/>
                <a:cs typeface="Times New Roman" panose="02020603050405020304" pitchFamily="18" charset="0"/>
              </a:rPr>
              <a:t>, Himmelstein, &amp; Woolhandler, 2017</a:t>
            </a:r>
            <a:r>
              <a:rPr lang="en-US" sz="1800" cap="none" dirty="0" smtClean="0">
                <a:solidFill>
                  <a:srgbClr val="222222"/>
                </a:solidFill>
                <a:latin typeface="Times New Roman" panose="02020603050405020304" pitchFamily="18" charset="0"/>
                <a:cs typeface="Times New Roman" panose="02020603050405020304" pitchFamily="18" charset="0"/>
              </a:rPr>
              <a:t>)</a:t>
            </a:r>
            <a:r>
              <a:rPr lang="en-US" sz="1800" cap="none" dirty="0" smtClean="0">
                <a:latin typeface="Times New Roman" panose="02020603050405020304" pitchFamily="18" charset="0"/>
                <a:cs typeface="Times New Roman" panose="02020603050405020304" pitchFamily="18" charset="0"/>
              </a:rPr>
              <a:t>. </a:t>
            </a:r>
          </a:p>
          <a:p>
            <a:r>
              <a:rPr lang="en-US" sz="1800" cap="none" dirty="0" smtClean="0">
                <a:latin typeface="Times New Roman" panose="02020603050405020304" pitchFamily="18" charset="0"/>
                <a:cs typeface="Times New Roman" panose="02020603050405020304" pitchFamily="18" charset="0"/>
              </a:rPr>
              <a:t>With technology, nurses’ lives will improve as it will allow team collaboration. </a:t>
            </a:r>
          </a:p>
          <a:p>
            <a:r>
              <a:rPr lang="en-US" sz="1800" cap="none" dirty="0" smtClean="0">
                <a:latin typeface="Times New Roman" panose="02020603050405020304" pitchFamily="18" charset="0"/>
                <a:cs typeface="Times New Roman" panose="02020603050405020304" pitchFamily="18" charset="0"/>
              </a:rPr>
              <a:t>Additionally, there will be an immediate access to patients’ information in times of emergency.  </a:t>
            </a:r>
            <a:endParaRPr lang="en-US" sz="18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0302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000" cap="none" dirty="0" smtClean="0">
                <a:latin typeface="Times New Roman" panose="02020603050405020304" pitchFamily="18" charset="0"/>
                <a:cs typeface="Times New Roman" panose="02020603050405020304" pitchFamily="18" charset="0"/>
              </a:rPr>
              <a:t>					</a:t>
            </a:r>
            <a:r>
              <a:rPr lang="en-US" sz="2400" cap="none" dirty="0" smtClean="0">
                <a:latin typeface="Times New Roman" panose="02020603050405020304" pitchFamily="18" charset="0"/>
                <a:cs typeface="Times New Roman" panose="02020603050405020304" pitchFamily="18" charset="0"/>
              </a:rPr>
              <a:t>References </a:t>
            </a:r>
            <a:endParaRPr lang="en-US" sz="2400"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3"/>
          </p:nvPr>
        </p:nvSpPr>
        <p:spPr/>
        <p:txBody>
          <a:bodyPr>
            <a:normAutofit/>
          </a:bodyPr>
          <a:lstStyle/>
          <a:p>
            <a:r>
              <a:rPr lang="en-US" sz="1800" cap="none" dirty="0">
                <a:solidFill>
                  <a:srgbClr val="222222"/>
                </a:solidFill>
                <a:latin typeface="Times New Roman" panose="02020603050405020304" pitchFamily="18" charset="0"/>
                <a:cs typeface="Times New Roman" panose="02020603050405020304" pitchFamily="18" charset="0"/>
              </a:rPr>
              <a:t>C</a:t>
            </a:r>
            <a:r>
              <a:rPr lang="en-US" sz="1800" cap="none" dirty="0" smtClean="0">
                <a:solidFill>
                  <a:srgbClr val="222222"/>
                </a:solidFill>
                <a:latin typeface="Times New Roman" panose="02020603050405020304" pitchFamily="18" charset="0"/>
                <a:cs typeface="Times New Roman" panose="02020603050405020304" pitchFamily="18" charset="0"/>
              </a:rPr>
              <a:t>herry, B., &amp; </a:t>
            </a:r>
            <a:r>
              <a:rPr lang="en-US" sz="1800" cap="none" dirty="0">
                <a:solidFill>
                  <a:srgbClr val="222222"/>
                </a:solidFill>
                <a:latin typeface="Times New Roman" panose="02020603050405020304" pitchFamily="18" charset="0"/>
                <a:cs typeface="Times New Roman" panose="02020603050405020304" pitchFamily="18" charset="0"/>
              </a:rPr>
              <a:t>J</a:t>
            </a:r>
            <a:r>
              <a:rPr lang="en-US" sz="1800" cap="none" dirty="0" smtClean="0">
                <a:solidFill>
                  <a:srgbClr val="222222"/>
                </a:solidFill>
                <a:latin typeface="Times New Roman" panose="02020603050405020304" pitchFamily="18" charset="0"/>
                <a:cs typeface="Times New Roman" panose="02020603050405020304" pitchFamily="18" charset="0"/>
              </a:rPr>
              <a:t>acob, S. </a:t>
            </a:r>
            <a:r>
              <a:rPr lang="en-US" sz="1800" cap="none" dirty="0">
                <a:solidFill>
                  <a:srgbClr val="222222"/>
                </a:solidFill>
                <a:latin typeface="Times New Roman" panose="02020603050405020304" pitchFamily="18" charset="0"/>
                <a:cs typeface="Times New Roman" panose="02020603050405020304" pitchFamily="18" charset="0"/>
              </a:rPr>
              <a:t>R</a:t>
            </a:r>
            <a:r>
              <a:rPr lang="en-US" sz="1800" cap="none" dirty="0" smtClean="0">
                <a:solidFill>
                  <a:srgbClr val="222222"/>
                </a:solidFill>
                <a:latin typeface="Times New Roman" panose="02020603050405020304" pitchFamily="18" charset="0"/>
                <a:cs typeface="Times New Roman" panose="02020603050405020304" pitchFamily="18" charset="0"/>
              </a:rPr>
              <a:t>. (2016). </a:t>
            </a:r>
            <a:r>
              <a:rPr lang="en-US" sz="1800" i="1" cap="none" dirty="0">
                <a:solidFill>
                  <a:srgbClr val="222222"/>
                </a:solidFill>
                <a:latin typeface="Times New Roman" panose="02020603050405020304" pitchFamily="18" charset="0"/>
                <a:cs typeface="Times New Roman" panose="02020603050405020304" pitchFamily="18" charset="0"/>
              </a:rPr>
              <a:t>C</a:t>
            </a:r>
            <a:r>
              <a:rPr lang="en-US" sz="1800" i="1" cap="none" dirty="0" smtClean="0">
                <a:solidFill>
                  <a:srgbClr val="222222"/>
                </a:solidFill>
                <a:latin typeface="Times New Roman" panose="02020603050405020304" pitchFamily="18" charset="0"/>
                <a:cs typeface="Times New Roman" panose="02020603050405020304" pitchFamily="18" charset="0"/>
              </a:rPr>
              <a:t>ontemporary nursing: issues, trends, &amp; management</a:t>
            </a:r>
            <a:r>
              <a:rPr lang="en-US" sz="1800" cap="none" dirty="0" smtClean="0">
                <a:solidFill>
                  <a:srgbClr val="222222"/>
                </a:solidFill>
                <a:latin typeface="Times New Roman" panose="02020603050405020304" pitchFamily="18" charset="0"/>
                <a:cs typeface="Times New Roman" panose="02020603050405020304" pitchFamily="18" charset="0"/>
              </a:rPr>
              <a:t>. </a:t>
            </a:r>
            <a:r>
              <a:rPr lang="en-US" sz="1800" cap="none" dirty="0">
                <a:solidFill>
                  <a:srgbClr val="222222"/>
                </a:solidFill>
                <a:latin typeface="Times New Roman" panose="02020603050405020304" pitchFamily="18" charset="0"/>
                <a:cs typeface="Times New Roman" panose="02020603050405020304" pitchFamily="18" charset="0"/>
              </a:rPr>
              <a:t>E</a:t>
            </a:r>
            <a:r>
              <a:rPr lang="en-US" sz="1800" cap="none" dirty="0" smtClean="0">
                <a:solidFill>
                  <a:srgbClr val="222222"/>
                </a:solidFill>
                <a:latin typeface="Times New Roman" panose="02020603050405020304" pitchFamily="18" charset="0"/>
                <a:cs typeface="Times New Roman" panose="02020603050405020304" pitchFamily="18" charset="0"/>
              </a:rPr>
              <a:t>lsevier health sciences.</a:t>
            </a:r>
          </a:p>
          <a:p>
            <a:r>
              <a:rPr lang="en-US" sz="1800" cap="none" dirty="0">
                <a:solidFill>
                  <a:srgbClr val="222222"/>
                </a:solidFill>
                <a:latin typeface="Times New Roman" panose="02020603050405020304" pitchFamily="18" charset="0"/>
                <a:cs typeface="Times New Roman" panose="02020603050405020304" pitchFamily="18" charset="0"/>
              </a:rPr>
              <a:t>D</a:t>
            </a:r>
            <a:r>
              <a:rPr lang="en-US" sz="1800" cap="none" dirty="0" smtClean="0">
                <a:solidFill>
                  <a:srgbClr val="222222"/>
                </a:solidFill>
                <a:latin typeface="Times New Roman" panose="02020603050405020304" pitchFamily="18" charset="0"/>
                <a:cs typeface="Times New Roman" panose="02020603050405020304" pitchFamily="18" charset="0"/>
              </a:rPr>
              <a:t>ickman, S. L., </a:t>
            </a:r>
            <a:r>
              <a:rPr lang="en-US" sz="1800" cap="none" dirty="0">
                <a:solidFill>
                  <a:srgbClr val="222222"/>
                </a:solidFill>
                <a:latin typeface="Times New Roman" panose="02020603050405020304" pitchFamily="18" charset="0"/>
                <a:cs typeface="Times New Roman" panose="02020603050405020304" pitchFamily="18" charset="0"/>
              </a:rPr>
              <a:t>H</a:t>
            </a:r>
            <a:r>
              <a:rPr lang="en-US" sz="1800" cap="none" dirty="0" smtClean="0">
                <a:solidFill>
                  <a:srgbClr val="222222"/>
                </a:solidFill>
                <a:latin typeface="Times New Roman" panose="02020603050405020304" pitchFamily="18" charset="0"/>
                <a:cs typeface="Times New Roman" panose="02020603050405020304" pitchFamily="18" charset="0"/>
              </a:rPr>
              <a:t>immelstein, D. U., &amp; </a:t>
            </a:r>
            <a:r>
              <a:rPr lang="en-US" sz="1800" cap="none" dirty="0">
                <a:solidFill>
                  <a:srgbClr val="222222"/>
                </a:solidFill>
                <a:latin typeface="Times New Roman" panose="02020603050405020304" pitchFamily="18" charset="0"/>
                <a:cs typeface="Times New Roman" panose="02020603050405020304" pitchFamily="18" charset="0"/>
              </a:rPr>
              <a:t>W</a:t>
            </a:r>
            <a:r>
              <a:rPr lang="en-US" sz="1800" cap="none" dirty="0" smtClean="0">
                <a:solidFill>
                  <a:srgbClr val="222222"/>
                </a:solidFill>
                <a:latin typeface="Times New Roman" panose="02020603050405020304" pitchFamily="18" charset="0"/>
                <a:cs typeface="Times New Roman" panose="02020603050405020304" pitchFamily="18" charset="0"/>
              </a:rPr>
              <a:t>oolhandler, S. (2017). Inequality and the health-care system in the USA. </a:t>
            </a:r>
            <a:r>
              <a:rPr lang="en-US" sz="1800" i="1" cap="none" dirty="0" smtClean="0">
                <a:solidFill>
                  <a:srgbClr val="222222"/>
                </a:solidFill>
                <a:latin typeface="Times New Roman" panose="02020603050405020304" pitchFamily="18" charset="0"/>
                <a:cs typeface="Times New Roman" panose="02020603050405020304" pitchFamily="18" charset="0"/>
              </a:rPr>
              <a:t>the lancet</a:t>
            </a:r>
            <a:r>
              <a:rPr lang="en-US" sz="1800" cap="none" dirty="0" smtClean="0">
                <a:solidFill>
                  <a:srgbClr val="222222"/>
                </a:solidFill>
                <a:latin typeface="Times New Roman" panose="02020603050405020304" pitchFamily="18" charset="0"/>
                <a:cs typeface="Times New Roman" panose="02020603050405020304" pitchFamily="18" charset="0"/>
              </a:rPr>
              <a:t>, </a:t>
            </a:r>
            <a:r>
              <a:rPr lang="en-US" sz="1800" i="1" cap="none" dirty="0" smtClean="0">
                <a:solidFill>
                  <a:srgbClr val="222222"/>
                </a:solidFill>
                <a:latin typeface="Times New Roman" panose="02020603050405020304" pitchFamily="18" charset="0"/>
                <a:cs typeface="Times New Roman" panose="02020603050405020304" pitchFamily="18" charset="0"/>
              </a:rPr>
              <a:t>389</a:t>
            </a:r>
            <a:r>
              <a:rPr lang="en-US" sz="1800" cap="none" dirty="0" smtClean="0">
                <a:solidFill>
                  <a:srgbClr val="222222"/>
                </a:solidFill>
                <a:latin typeface="Times New Roman" panose="02020603050405020304" pitchFamily="18" charset="0"/>
                <a:cs typeface="Times New Roman" panose="02020603050405020304" pitchFamily="18" charset="0"/>
              </a:rPr>
              <a:t>(10077), 1431-1441.</a:t>
            </a:r>
          </a:p>
          <a:p>
            <a:r>
              <a:rPr lang="en-US" sz="1800" cap="none" dirty="0" smtClean="0">
                <a:solidFill>
                  <a:srgbClr val="222222"/>
                </a:solidFill>
                <a:latin typeface="Times New Roman" panose="02020603050405020304" pitchFamily="18" charset="0"/>
                <a:cs typeface="Times New Roman" panose="02020603050405020304" pitchFamily="18" charset="0"/>
              </a:rPr>
              <a:t>Obama, B. (2016). United </a:t>
            </a:r>
            <a:r>
              <a:rPr lang="en-US" sz="1800" cap="none" dirty="0">
                <a:solidFill>
                  <a:srgbClr val="222222"/>
                </a:solidFill>
                <a:latin typeface="Times New Roman" panose="02020603050405020304" pitchFamily="18" charset="0"/>
                <a:cs typeface="Times New Roman" panose="02020603050405020304" pitchFamily="18" charset="0"/>
              </a:rPr>
              <a:t>S</a:t>
            </a:r>
            <a:r>
              <a:rPr lang="en-US" sz="1800" cap="none" dirty="0" smtClean="0">
                <a:solidFill>
                  <a:srgbClr val="222222"/>
                </a:solidFill>
                <a:latin typeface="Times New Roman" panose="02020603050405020304" pitchFamily="18" charset="0"/>
                <a:cs typeface="Times New Roman" panose="02020603050405020304" pitchFamily="18" charset="0"/>
              </a:rPr>
              <a:t>tates </a:t>
            </a:r>
            <a:r>
              <a:rPr lang="en-US" sz="1800" cap="none" dirty="0">
                <a:solidFill>
                  <a:srgbClr val="222222"/>
                </a:solidFill>
                <a:latin typeface="Times New Roman" panose="02020603050405020304" pitchFamily="18" charset="0"/>
                <a:cs typeface="Times New Roman" panose="02020603050405020304" pitchFamily="18" charset="0"/>
              </a:rPr>
              <a:t>H</a:t>
            </a:r>
            <a:r>
              <a:rPr lang="en-US" sz="1800" cap="none" dirty="0" smtClean="0">
                <a:solidFill>
                  <a:srgbClr val="222222"/>
                </a:solidFill>
                <a:latin typeface="Times New Roman" panose="02020603050405020304" pitchFamily="18" charset="0"/>
                <a:cs typeface="Times New Roman" panose="02020603050405020304" pitchFamily="18" charset="0"/>
              </a:rPr>
              <a:t>ealth care reform: progress to date and next steps. </a:t>
            </a:r>
            <a:r>
              <a:rPr lang="en-US" sz="1800" i="1" cap="none" dirty="0" err="1">
                <a:solidFill>
                  <a:srgbClr val="222222"/>
                </a:solidFill>
                <a:latin typeface="Times New Roman" panose="02020603050405020304" pitchFamily="18" charset="0"/>
                <a:cs typeface="Times New Roman" panose="02020603050405020304" pitchFamily="18" charset="0"/>
              </a:rPr>
              <a:t>J</a:t>
            </a:r>
            <a:r>
              <a:rPr lang="en-US" sz="1800" i="1" cap="none" dirty="0" err="1" smtClean="0">
                <a:solidFill>
                  <a:srgbClr val="222222"/>
                </a:solidFill>
                <a:latin typeface="Times New Roman" panose="02020603050405020304" pitchFamily="18" charset="0"/>
                <a:cs typeface="Times New Roman" panose="02020603050405020304" pitchFamily="18" charset="0"/>
              </a:rPr>
              <a:t>ama</a:t>
            </a:r>
            <a:r>
              <a:rPr lang="en-US" sz="1800" cap="none" dirty="0" smtClean="0">
                <a:solidFill>
                  <a:srgbClr val="222222"/>
                </a:solidFill>
                <a:latin typeface="Times New Roman" panose="02020603050405020304" pitchFamily="18" charset="0"/>
                <a:cs typeface="Times New Roman" panose="02020603050405020304" pitchFamily="18" charset="0"/>
              </a:rPr>
              <a:t>, </a:t>
            </a:r>
            <a:r>
              <a:rPr lang="en-US" sz="1800" i="1" cap="none" dirty="0" smtClean="0">
                <a:solidFill>
                  <a:srgbClr val="222222"/>
                </a:solidFill>
                <a:latin typeface="Times New Roman" panose="02020603050405020304" pitchFamily="18" charset="0"/>
                <a:cs typeface="Times New Roman" panose="02020603050405020304" pitchFamily="18" charset="0"/>
              </a:rPr>
              <a:t>316</a:t>
            </a:r>
            <a:r>
              <a:rPr lang="en-US" sz="1800" cap="none" dirty="0" smtClean="0">
                <a:solidFill>
                  <a:srgbClr val="222222"/>
                </a:solidFill>
                <a:latin typeface="Times New Roman" panose="02020603050405020304" pitchFamily="18" charset="0"/>
                <a:cs typeface="Times New Roman" panose="02020603050405020304" pitchFamily="18" charset="0"/>
              </a:rPr>
              <a:t>(5), 525-532.</a:t>
            </a:r>
            <a:endParaRPr lang="en-US" sz="18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9279362"/>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454</TotalTime>
  <Words>1201</Words>
  <Application>Microsoft Office PowerPoint</Application>
  <PresentationFormat>Widescreen</PresentationFormat>
  <Paragraphs>51</Paragraphs>
  <Slides>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Times New Roman</vt:lpstr>
      <vt:lpstr>Tw Cen MT</vt:lpstr>
      <vt:lpstr>Wingdings</vt:lpstr>
      <vt:lpstr>Droplet</vt:lpstr>
      <vt:lpstr>U.S. HEALTHCARE SYSTEM Interview with a Registered nurse</vt:lpstr>
      <vt:lpstr>What are the major problems with the U.S. health care system today, from your perspective?</vt:lpstr>
      <vt:lpstr>Increased Healthcare Costs</vt:lpstr>
      <vt:lpstr>Shortage of physicians</vt:lpstr>
      <vt:lpstr>.What major trends do you see occurring in the health care system in the next 5 to 10 years?</vt:lpstr>
      <vt:lpstr>Quality Initiatives And Patient Outcome</vt:lpstr>
      <vt:lpstr>Technological improvement</vt:lpstr>
      <vt:lpstr>     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hp</cp:lastModifiedBy>
  <cp:revision>44</cp:revision>
  <dcterms:created xsi:type="dcterms:W3CDTF">2020-11-27T07:44:28Z</dcterms:created>
  <dcterms:modified xsi:type="dcterms:W3CDTF">2020-11-28T20:01:37Z</dcterms:modified>
</cp:coreProperties>
</file>